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63"/>
  </p:notesMasterIdLst>
  <p:sldIdLst>
    <p:sldId id="323" r:id="rId7"/>
    <p:sldId id="444" r:id="rId8"/>
    <p:sldId id="336" r:id="rId9"/>
    <p:sldId id="335" r:id="rId10"/>
    <p:sldId id="334" r:id="rId11"/>
    <p:sldId id="256" r:id="rId12"/>
    <p:sldId id="321" r:id="rId13"/>
    <p:sldId id="420" r:id="rId14"/>
    <p:sldId id="418" r:id="rId15"/>
    <p:sldId id="286" r:id="rId16"/>
    <p:sldId id="296" r:id="rId17"/>
    <p:sldId id="287" r:id="rId18"/>
    <p:sldId id="301" r:id="rId19"/>
    <p:sldId id="292" r:id="rId20"/>
    <p:sldId id="293" r:id="rId21"/>
    <p:sldId id="422" r:id="rId22"/>
    <p:sldId id="419" r:id="rId23"/>
    <p:sldId id="446" r:id="rId24"/>
    <p:sldId id="275" r:id="rId25"/>
    <p:sldId id="288" r:id="rId26"/>
    <p:sldId id="294" r:id="rId27"/>
    <p:sldId id="289" r:id="rId28"/>
    <p:sldId id="302" r:id="rId29"/>
    <p:sldId id="262" r:id="rId30"/>
    <p:sldId id="261" r:id="rId31"/>
    <p:sldId id="263" r:id="rId32"/>
    <p:sldId id="264" r:id="rId33"/>
    <p:sldId id="265" r:id="rId34"/>
    <p:sldId id="445" r:id="rId35"/>
    <p:sldId id="291" r:id="rId36"/>
    <p:sldId id="283" r:id="rId37"/>
    <p:sldId id="277" r:id="rId38"/>
    <p:sldId id="267" r:id="rId39"/>
    <p:sldId id="268" r:id="rId40"/>
    <p:sldId id="269" r:id="rId41"/>
    <p:sldId id="270" r:id="rId42"/>
    <p:sldId id="271" r:id="rId43"/>
    <p:sldId id="280" r:id="rId44"/>
    <p:sldId id="272" r:id="rId45"/>
    <p:sldId id="274" r:id="rId46"/>
    <p:sldId id="273" r:id="rId47"/>
    <p:sldId id="297" r:id="rId48"/>
    <p:sldId id="305" r:id="rId49"/>
    <p:sldId id="279" r:id="rId50"/>
    <p:sldId id="299" r:id="rId51"/>
    <p:sldId id="284" r:id="rId52"/>
    <p:sldId id="285" r:id="rId53"/>
    <p:sldId id="295" r:id="rId54"/>
    <p:sldId id="298" r:id="rId55"/>
    <p:sldId id="311" r:id="rId56"/>
    <p:sldId id="443" r:id="rId57"/>
    <p:sldId id="258" r:id="rId58"/>
    <p:sldId id="331" r:id="rId59"/>
    <p:sldId id="439" r:id="rId60"/>
    <p:sldId id="414" r:id="rId61"/>
    <p:sldId id="44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3"/>
            <p14:sldId id="444"/>
            <p14:sldId id="336"/>
            <p14:sldId id="335"/>
            <p14:sldId id="334"/>
            <p14:sldId id="256"/>
            <p14:sldId id="321"/>
            <p14:sldId id="420"/>
          </p14:sldIdLst>
        </p14:section>
        <p14:section name="William's" id="{4B81BE2A-B99D-4E1E-BB9D-735D73F7397E}">
          <p14:sldIdLst>
            <p14:sldId id="418"/>
            <p14:sldId id="286"/>
            <p14:sldId id="296"/>
            <p14:sldId id="287"/>
            <p14:sldId id="301"/>
            <p14:sldId id="292"/>
            <p14:sldId id="293"/>
            <p14:sldId id="422"/>
            <p14:sldId id="419"/>
            <p14:sldId id="446"/>
            <p14:sldId id="275"/>
            <p14:sldId id="288"/>
            <p14:sldId id="294"/>
            <p14:sldId id="289"/>
            <p14:sldId id="302"/>
            <p14:sldId id="262"/>
            <p14:sldId id="261"/>
            <p14:sldId id="263"/>
            <p14:sldId id="264"/>
            <p14:sldId id="265"/>
            <p14:sldId id="445"/>
            <p14:sldId id="291"/>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331"/>
            <p14:sldId id="439"/>
            <p14:sldId id="414"/>
            <p14:sldId id="4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62169" autoAdjust="0"/>
  </p:normalViewPr>
  <p:slideViewPr>
    <p:cSldViewPr snapToGrid="0">
      <p:cViewPr varScale="1">
        <p:scale>
          <a:sx n="69" d="100"/>
          <a:sy n="69" d="100"/>
        </p:scale>
        <p:origin x="1044" y="78"/>
      </p:cViewPr>
      <p:guideLst/>
    </p:cSldViewPr>
  </p:slideViewPr>
  <p:notesTextViewPr>
    <p:cViewPr>
      <p:scale>
        <a:sx n="200" d="100"/>
        <a:sy n="200" d="100"/>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8/7/2020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8/7/2020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91691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slide&gt;</a:t>
            </a: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r>
              <a:rPr lang="en-US" sz="1200" b="0" dirty="0">
                <a:solidFill>
                  <a:schemeClr val="tx1"/>
                </a:solidFill>
                <a:latin typeface="+mn-lt"/>
              </a:rPr>
              <a:t>&lt;click&gt;</a:t>
            </a:r>
          </a:p>
          <a:p>
            <a:r>
              <a:rPr lang="en-US" sz="1200" b="0" dirty="0">
                <a:solidFill>
                  <a:schemeClr val="tx1"/>
                </a:solidFill>
                <a:latin typeface="+mn-lt"/>
              </a:rPr>
              <a:t>Each time I took an exam, the security requirements became stricter and looking for more things. </a:t>
            </a:r>
          </a:p>
          <a:p>
            <a:r>
              <a:rPr lang="en-US" sz="1200" b="0" dirty="0">
                <a:solidFill>
                  <a:schemeClr val="tx1"/>
                </a:solidFill>
                <a:latin typeface="+mn-lt"/>
              </a:rPr>
              <a:t>This whole process is easiest if you are taking the exam with a laptop with a built-in webcam. Because you have to take pictures of your work area, from all angles, including the floor and ceiling. </a:t>
            </a:r>
          </a:p>
          <a:p>
            <a:r>
              <a:rPr lang="en-US" sz="1200" b="0" dirty="0">
                <a:solidFill>
                  <a:schemeClr val="tx1"/>
                </a:solidFill>
                <a:latin typeface="+mn-lt"/>
              </a:rPr>
              <a:t>Give yourself plenty of time before the exam to go through their security loopholes,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you fail your exam with no refund.</a:t>
            </a:r>
          </a:p>
          <a:p>
            <a:r>
              <a:rPr lang="en-US" sz="1200" b="0" dirty="0">
                <a:solidFill>
                  <a:schemeClr val="tx1"/>
                </a:solidFill>
                <a:latin typeface="+mn-lt"/>
              </a:rPr>
              <a:t>Make sure you’re taking it in a place where no one else can be seen or heard, including your kids. I put a sock on my home office door and told my wife and my college kid who was stuck at home to not make any noise or enter the room for a couple hours. That’s what’s necessary.</a:t>
            </a:r>
          </a:p>
        </p:txBody>
      </p:sp>
      <p:sp>
        <p:nvSpPr>
          <p:cNvPr id="4" name="Slide Number Placeholder 3"/>
          <p:cNvSpPr>
            <a:spLocks noGrp="1"/>
          </p:cNvSpPr>
          <p:nvPr>
            <p:ph type="sldNum" sz="quarter" idx="10"/>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369152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then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notes&gt;</a:t>
            </a:r>
          </a:p>
          <a:p>
            <a:r>
              <a:rPr lang="en-US" sz="1200" b="0" dirty="0">
                <a:solidFill>
                  <a:schemeClr val="tx1"/>
                </a:solidFill>
                <a:latin typeface="+mn-lt"/>
              </a:rPr>
              <a:t>Microsoft’s Emphasis is on Solutions has evolved over the last decade. </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p>
          <a:p>
            <a:r>
              <a:rPr lang="en-US" sz="1400" b="0" dirty="0">
                <a:solidFill>
                  <a:schemeClr val="tx1"/>
                </a:solidFill>
                <a:latin typeface="+mn-lt"/>
              </a:rPr>
              <a:t>&lt;click&gt;</a:t>
            </a:r>
          </a:p>
          <a:p>
            <a:r>
              <a:rPr lang="en-US" sz="1400" b="0" dirty="0">
                <a:solidFill>
                  <a:schemeClr val="tx1"/>
                </a:solidFill>
                <a:latin typeface="+mn-lt"/>
              </a:rPr>
              <a:t>&lt;read slide, then notes&gt; </a:t>
            </a:r>
          </a:p>
          <a:p>
            <a:r>
              <a:rPr lang="en-US" sz="1400" b="0" dirty="0">
                <a:solidFill>
                  <a:schemeClr val="tx1"/>
                </a:solidFill>
                <a:latin typeface="+mn-lt"/>
              </a:rPr>
              <a:t>Microsoft subcontracts out SMEs globally for various phases of question development. Topics are removed from the exam’s </a:t>
            </a:r>
            <a:r>
              <a:rPr lang="en-US" sz="1400" b="0" i="1" dirty="0">
                <a:solidFill>
                  <a:schemeClr val="tx1"/>
                </a:solidFill>
                <a:latin typeface="+mn-lt"/>
              </a:rPr>
              <a:t>domain </a:t>
            </a:r>
            <a:r>
              <a:rPr lang="en-US" sz="1400" b="0" dirty="0">
                <a:solidFill>
                  <a:schemeClr val="tx1"/>
                </a:solidFill>
                <a:latin typeface="+mn-lt"/>
              </a:rPr>
              <a:t>if none of the SMEs present could say they use it in real life. SME’s are asked questions about the value of different technical topics. </a:t>
            </a:r>
          </a:p>
          <a:p>
            <a:r>
              <a:rPr lang="en-US" sz="1400" b="0" dirty="0">
                <a:solidFill>
                  <a:schemeClr val="tx1"/>
                </a:solidFill>
                <a:latin typeface="+mn-lt"/>
              </a:rPr>
              <a:t>Then, how </a:t>
            </a:r>
            <a:r>
              <a:rPr lang="en-US" sz="1400" b="0" i="1" dirty="0">
                <a:solidFill>
                  <a:schemeClr val="tx1"/>
                </a:solidFill>
                <a:latin typeface="+mn-lt"/>
              </a:rPr>
              <a:t>many</a:t>
            </a:r>
            <a:r>
              <a:rPr lang="en-US" sz="14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1400" b="0" dirty="0">
              <a:solidFill>
                <a:schemeClr val="tx1"/>
              </a:solidFill>
              <a:latin typeface="+mn-lt"/>
            </a:endParaRPr>
          </a:p>
          <a:p>
            <a:pPr marL="571500" indent="-571500">
              <a:buFont typeface="Arial" panose="020B0604020202020204" pitchFamily="34" charset="0"/>
              <a:buChar char="•"/>
            </a:pPr>
            <a:r>
              <a:rPr lang="en-US" sz="14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14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1400" b="0" dirty="0">
                <a:solidFill>
                  <a:schemeClr val="tx1"/>
                </a:solidFill>
                <a:latin typeface="+mn-lt"/>
              </a:rPr>
              <a:t>Then a review process and alpha exam process occur with yet another group of SMEs to fine tune the items.</a:t>
            </a:r>
          </a:p>
          <a:p>
            <a:pPr marL="571500" indent="-571500">
              <a:buFont typeface="Arial" panose="020B0604020202020204" pitchFamily="34" charset="0"/>
              <a:buChar char="•"/>
            </a:pPr>
            <a:r>
              <a:rPr lang="en-US" sz="1400" b="0" dirty="0">
                <a:solidFill>
                  <a:schemeClr val="tx1"/>
                </a:solidFill>
                <a:latin typeface="+mn-lt"/>
              </a:rPr>
              <a:t>We’ll talk later about domain drift, it’s a real problem for item writers with complex questions.</a:t>
            </a:r>
          </a:p>
          <a:p>
            <a:endParaRPr lang="en-US" sz="1400" dirty="0"/>
          </a:p>
          <a:p>
            <a:endParaRPr lang="en-US" sz="14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150684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27</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29</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dirty="0"/>
              <a:t>&lt;read slide, then notes&gt;</a:t>
            </a:r>
          </a:p>
          <a:p>
            <a:pPr lvl="0"/>
            <a:r>
              <a:rPr lang="en-US" sz="3200" dirty="0"/>
              <a:t>At Microsoft her name is Liberty Munson, she’s a pretty cool character with a neat job.</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a:t>
            </a:r>
            <a:br>
              <a:rPr lang="en-US" sz="3200" dirty="0"/>
            </a:br>
            <a:r>
              <a:rPr lang="en-US" sz="3200" dirty="0"/>
              <a:t>They’re guessing.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lvl="1"/>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a:t>
            </a:r>
          </a:p>
        </p:txBody>
      </p:sp>
      <p:sp>
        <p:nvSpPr>
          <p:cNvPr id="4" name="Slide Number Placeholder 3"/>
          <p:cNvSpPr>
            <a:spLocks noGrp="1"/>
          </p:cNvSpPr>
          <p:nvPr>
            <p:ph type="sldNum" sz="quarter" idx="5"/>
          </p:nvPr>
        </p:nvSpPr>
        <p:spPr/>
        <p:txBody>
          <a:bodyPr/>
          <a:lstStyle/>
          <a:p>
            <a:fld id="{966FAD78-1551-4070-85DE-2E0D872D5203}" type="slidenum">
              <a:rPr lang="en-US" smtClean="0"/>
              <a:t>30</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&lt;read whole slide first&gt;</a:t>
            </a:r>
          </a:p>
          <a:p>
            <a:pPr marL="0" indent="0">
              <a:buFont typeface="Arial" panose="020B0604020202020204" pitchFamily="34" charset="0"/>
              <a:buNone/>
            </a:pPr>
            <a:r>
              <a:rPr lang="en-US" b="0" dirty="0">
                <a:solidFill>
                  <a:schemeClr val="tx1"/>
                </a:solidFill>
                <a:latin typeface="+mn-lt"/>
              </a:rPr>
              <a:t>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31</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32</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just want to start by saying I hope everyone is safe and healthy and is doing everything they can do to stay that way, including staying at home and taking all appropriate precautions, even if your local government isn’t insisting you do so. That said, I understand New Zealand and your awesome Prime Minister has this thing well in hand and only 1500 infected or so, which sounds much better than what we’re going through here in the United States. Kudos.</a:t>
            </a:r>
          </a:p>
          <a:p>
            <a:endParaRPr lang="en-CA" dirty="0"/>
          </a:p>
          <a:p>
            <a:r>
              <a:rPr lang="en-CA" dirty="0"/>
              <a:t>If you’ve become unemployed recently because of the covid-19, please reach out to me on LinkedIn, my wife and I would be happy to share time and resources with you in your job search, including some free time spent on resume review and interview coaching.</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8143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48</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49</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51</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54</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Most importantly, I have been a SME for item review and writing of SQL Server certification exam test questions since 2012, something that is even less fun than it sounds, but it is still quite informative and useful to me in my career.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I apologize in advance for the nerdy subject matter of some of these questions. I usually lead with a Star Trek question but since this is my first time presenting to an event based out of New Zealand, I had to shift fandoms, and I couldn’t help myself. </a:t>
            </a:r>
          </a:p>
          <a:p>
            <a:endParaRPr lang="en-US" dirty="0"/>
          </a:p>
          <a:p>
            <a:r>
              <a:rPr lang="en-US" dirty="0"/>
              <a:t>Pop Quiz! </a:t>
            </a:r>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Gain exam insights, the best prep strategies, and test-taking strategies from an exam veteran and writer. Learn how to deconstruct questions and answers, how questions are written, and what certification exams are really testing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&lt;click, read slide&gt;</a:t>
            </a:r>
          </a:p>
          <a:p>
            <a:pPr lvl="1"/>
            <a:r>
              <a:rPr lang="en-US" sz="4000" dirty="0"/>
              <a:t>Tip: Require knowledge transfer afterwards.</a:t>
            </a:r>
          </a:p>
          <a:p>
            <a:pPr lvl="1"/>
            <a:r>
              <a:rPr lang="en-US" sz="4000" dirty="0"/>
              <a:t>Tip: Proof of hands-on-lab completion when sending employees off, or specific technology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84382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tiff"/><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tiff"/><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4.png"/><Relationship Id="rId11" Type="http://schemas.openxmlformats.org/officeDocument/2006/relationships/image" Target="../media/image39.tiff"/><Relationship Id="rId5" Type="http://schemas.openxmlformats.org/officeDocument/2006/relationships/image" Target="../media/image33.png"/><Relationship Id="rId10" Type="http://schemas.openxmlformats.org/officeDocument/2006/relationships/image" Target="../media/image38.tiff"/><Relationship Id="rId4" Type="http://schemas.microsoft.com/office/2007/relationships/hdphoto" Target="../media/hdphoto1.wdp"/><Relationship Id="rId9" Type="http://schemas.openxmlformats.org/officeDocument/2006/relationships/image" Target="../media/image37.png"/><Relationship Id="rId14" Type="http://schemas.openxmlformats.org/officeDocument/2006/relationships/image" Target="../media/image42.tif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8/7/2020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73994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8/7/2020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9125895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18494620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image" Target="../media/image27.pn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image" Target="../media/image47.pn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theme" Target="../theme/theme6.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8/7/2020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8/7/2020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3"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89" r:id="rId39"/>
    <p:sldLayoutId id="2147483790" r:id="rId40"/>
    <p:sldLayoutId id="2147483792" r:id="rId4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 id="2147483793" r:id="rId7"/>
    <p:sldLayoutId id="2147483795" r:id="rId8"/>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certification.comptia.org/docs/default-source/downloadablefiles/hr-perceptions-of-it-training-and-certification.pdf" TargetMode="External"/><Relationship Id="rId2" Type="http://schemas.openxmlformats.org/officeDocument/2006/relationships/hyperlink" Target="http://download.microsoft.com/download/9/4/B/94B5442E-0494-4B42-A5DC-8742E4254B09/BVW-Microsoft-US40548315.pdf"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learning/community-blog-post.aspx?BlogId=8&amp;Id=375289"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www.microsoft.com/en-us/learning/community-blog-post.aspx?BlogId=8&amp;Id=37528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en-us/learning/browse-all-certifications.aspx"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www.sqlpass.org/PASSChapters/VirtualChapters.aspx" TargetMode="External"/><Relationship Id="rId13"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hyperlink" Target="http://www.sqlpass.org/PASSChapters.aspx" TargetMode="External"/><Relationship Id="rId12"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11.xml"/><Relationship Id="rId6" Type="http://schemas.openxmlformats.org/officeDocument/2006/relationships/hyperlink" Target="http://www.sqlsaturday.com/" TargetMode="External"/><Relationship Id="rId11" Type="http://schemas.openxmlformats.org/officeDocument/2006/relationships/image" Target="../media/image58.png"/><Relationship Id="rId5" Type="http://schemas.openxmlformats.org/officeDocument/2006/relationships/hyperlink" Target="http://www.sqlpass.org/Events/24HoursofPASS.aspx" TargetMode="External"/><Relationship Id="rId10"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23.emf"/><Relationship Id="rId14" Type="http://schemas.openxmlformats.org/officeDocument/2006/relationships/image" Target="../media/image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5.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6.emf"/><Relationship Id="rId7"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96.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89.xml"/><Relationship Id="rId5" Type="http://schemas.openxmlformats.org/officeDocument/2006/relationships/image" Target="../media/image82.jpeg"/><Relationship Id="rId4" Type="http://schemas.openxmlformats.org/officeDocument/2006/relationships/hyperlink" Target="https://www.thewallsproject.org/programs/futures_fund/"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94.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www.sqltact.com/" TargetMode="Externa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101.xml"/><Relationship Id="rId4" Type="http://schemas.openxmlformats.org/officeDocument/2006/relationships/hyperlink" Target="http://www.aka.ms/sql19_eboo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Cert Exams Inside Out</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pPr>
              <a:lnSpc>
                <a:spcPct val="100000"/>
              </a:lnSpc>
            </a:pPr>
            <a:r>
              <a:rPr lang="en-US" dirty="0"/>
              <a:t>Think Like a Certification Exam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William Assaf, Principal Consultant, Sparkhound</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2"/>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3"/>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Retired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 Certified Solutions Architect (MCSA)</a:t>
            </a:r>
            <a:br>
              <a:rPr lang="en-US" sz="3200" b="0" dirty="0">
                <a:solidFill>
                  <a:schemeClr val="tx1"/>
                </a:solidFill>
                <a:latin typeface="+mn-lt"/>
              </a:rPr>
            </a:br>
            <a:r>
              <a:rPr lang="en-US" sz="3200" b="0" dirty="0">
                <a:solidFill>
                  <a:schemeClr val="tx1"/>
                </a:solidFill>
                <a:latin typeface="+mn-lt"/>
              </a:rPr>
              <a:t>Microsoft Certified Solutions Developer (MCSD)</a:t>
            </a:r>
          </a:p>
          <a:p>
            <a:r>
              <a:rPr lang="en-US" sz="3200" b="0" dirty="0">
                <a:solidFill>
                  <a:schemeClr val="tx1"/>
                </a:solidFill>
                <a:latin typeface="+mn-lt"/>
              </a:rPr>
              <a:t>Microsoft Certified Solutions Expert (MCSE)</a:t>
            </a:r>
          </a:p>
          <a:p>
            <a:endParaRPr lang="en-US" sz="3200" b="0" dirty="0">
              <a:solidFill>
                <a:schemeClr val="tx1"/>
              </a:solidFill>
              <a:latin typeface="+mn-lt"/>
            </a:endParaRPr>
          </a:p>
          <a:p>
            <a:r>
              <a:rPr lang="en-US" sz="3200" b="0" dirty="0">
                <a:solidFill>
                  <a:schemeClr val="tx1"/>
                </a:solidFill>
                <a:latin typeface="+mn-lt"/>
              </a:rPr>
              <a:t>Have all been retired, </a:t>
            </a:r>
            <a:br>
              <a:rPr lang="en-US" sz="3200" b="0" dirty="0">
                <a:solidFill>
                  <a:schemeClr val="tx1"/>
                </a:solidFill>
                <a:latin typeface="+mn-lt"/>
              </a:rPr>
            </a:br>
            <a:r>
              <a:rPr lang="en-US" sz="3200" b="0" dirty="0">
                <a:solidFill>
                  <a:schemeClr val="tx1"/>
                </a:solidFill>
                <a:latin typeface="+mn-lt"/>
              </a:rPr>
              <a:t>this includes most of the exams that start with “70-”, </a:t>
            </a:r>
            <a:br>
              <a:rPr lang="en-US" sz="3200" b="0" dirty="0">
                <a:solidFill>
                  <a:schemeClr val="tx1"/>
                </a:solidFill>
                <a:latin typeface="+mn-lt"/>
              </a:rPr>
            </a:br>
            <a:r>
              <a:rPr lang="en-US" sz="3200" b="0" dirty="0">
                <a:solidFill>
                  <a:schemeClr val="tx1"/>
                </a:solidFill>
                <a:latin typeface="+mn-lt"/>
              </a:rPr>
              <a:t>but due to COVID-19 retirement has been delayed to Jan 2021.</a:t>
            </a:r>
          </a:p>
          <a:p>
            <a:endParaRPr lang="en-US" sz="3200" b="0" dirty="0">
              <a:solidFill>
                <a:schemeClr val="tx1"/>
              </a:solidFill>
              <a:latin typeface="+mn-lt"/>
            </a:endParaRPr>
          </a:p>
          <a:p>
            <a:r>
              <a:rPr lang="en-US" sz="3200" b="0" dirty="0">
                <a:solidFill>
                  <a:schemeClr val="tx1"/>
                </a:solidFill>
                <a:latin typeface="+mn-lt"/>
              </a:rPr>
              <a:t>Pearson VUE and Microsoft are also expanding the testing availability for </a:t>
            </a:r>
            <a:r>
              <a:rPr lang="en-US" sz="3200" dirty="0">
                <a:solidFill>
                  <a:schemeClr val="tx1"/>
                </a:solidFill>
                <a:latin typeface="+mn-lt"/>
              </a:rPr>
              <a:t>online proctored </a:t>
            </a:r>
            <a:r>
              <a:rPr lang="en-US" sz="3200" b="0" dirty="0">
                <a:solidFill>
                  <a:schemeClr val="tx1"/>
                </a:solidFill>
                <a:latin typeface="+mn-lt"/>
              </a:rPr>
              <a:t>exams because many testing centers have closed.</a:t>
            </a:r>
            <a:br>
              <a:rPr lang="en-US" sz="3200" b="0" dirty="0">
                <a:solidFill>
                  <a:schemeClr val="tx1"/>
                </a:solidFill>
                <a:latin typeface="+mn-lt"/>
              </a:rPr>
            </a:br>
            <a:r>
              <a:rPr lang="en-US" sz="1000" dirty="0">
                <a:hlinkClick r:id="rId3"/>
              </a:rPr>
              <a:t>https://www.microsoft.com/en-us/learning/community-blog-post.aspx?BlogId=8&amp;Id=375289</a:t>
            </a:r>
            <a:br>
              <a:rPr lang="en-US" sz="1000" dirty="0"/>
            </a:br>
            <a:r>
              <a:rPr lang="en-US" sz="1000" dirty="0">
                <a:hlinkClick r:id="rId4"/>
              </a:rPr>
              <a:t>https://www.microsoft.com/en-us/learning/community-blog-post.aspx?BlogId=8&amp;Id=375282</a:t>
            </a:r>
            <a:endParaRPr lang="en-US" sz="1000" dirty="0">
              <a:solidFill>
                <a:schemeClr val="tx1"/>
              </a:solidFill>
              <a:latin typeface="+mn-lt"/>
            </a:endParaRPr>
          </a:p>
        </p:txBody>
      </p:sp>
    </p:spTree>
    <p:extLst>
      <p:ext uri="{BB962C8B-B14F-4D97-AF65-F5344CB8AC3E}">
        <p14:creationId xmlns:p14="http://schemas.microsoft.com/office/powerpoint/2010/main" val="232290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Role-based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17</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Microsoft’s desired emphasis is on Solution Providers has now introduced broad, often Azure-focused Role-based Certifications for many careers at Fundamentals, Associate, and Expert levels:</a:t>
            </a:r>
          </a:p>
          <a:p>
            <a:r>
              <a:rPr lang="en-US" sz="2000" dirty="0">
                <a:hlinkClick r:id="rId3"/>
              </a:rPr>
              <a:t>https://www.microsoft.com/en-us/learning/browse-all-certifications.aspx</a:t>
            </a:r>
            <a:endParaRPr lang="en-US" sz="2000" dirty="0"/>
          </a:p>
          <a:p>
            <a:endParaRPr lang="en-US" sz="2000" b="0" dirty="0">
              <a:solidFill>
                <a:schemeClr val="tx1"/>
              </a:solidFill>
              <a:latin typeface="+mn-lt"/>
            </a:endParaRPr>
          </a:p>
          <a:p>
            <a:r>
              <a:rPr lang="en-US" sz="3200" b="0" dirty="0">
                <a:solidFill>
                  <a:schemeClr val="tx1"/>
                </a:solidFill>
                <a:latin typeface="+mn-lt"/>
              </a:rPr>
              <a:t>New exams are tech synonyms, “AZ-” for Azure, </a:t>
            </a:r>
            <a:br>
              <a:rPr lang="en-US" sz="3200" b="0" dirty="0">
                <a:solidFill>
                  <a:schemeClr val="tx1"/>
                </a:solidFill>
                <a:latin typeface="+mn-lt"/>
              </a:rPr>
            </a:br>
            <a:r>
              <a:rPr lang="en-US" sz="3200" b="0" dirty="0">
                <a:solidFill>
                  <a:schemeClr val="tx1"/>
                </a:solidFill>
                <a:latin typeface="+mn-lt"/>
              </a:rPr>
              <a:t>“AI-” for Artificial Intelligence, “DP-” for Data Platform.</a:t>
            </a:r>
          </a:p>
        </p:txBody>
      </p:sp>
      <p:pic>
        <p:nvPicPr>
          <p:cNvPr id="1026" name="Picture 2" descr="Role-based certifications logo&#10;">
            <a:extLst>
              <a:ext uri="{FF2B5EF4-FFF2-40B4-BE49-F238E27FC236}">
                <a16:creationId xmlns:a16="http://schemas.microsoft.com/office/drawing/2014/main" id="{D029913C-25B5-417B-8D36-7065F7E60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87" y="4516742"/>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le-based certifications logo&#10;">
            <a:extLst>
              <a:ext uri="{FF2B5EF4-FFF2-40B4-BE49-F238E27FC236}">
                <a16:creationId xmlns:a16="http://schemas.microsoft.com/office/drawing/2014/main" id="{6B1E4240-D594-4756-8B33-D3309D1CA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715" y="4536670"/>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le-based certifications logo&#10;">
            <a:extLst>
              <a:ext uri="{FF2B5EF4-FFF2-40B4-BE49-F238E27FC236}">
                <a16:creationId xmlns:a16="http://schemas.microsoft.com/office/drawing/2014/main" id="{AC558950-076D-43A2-A1C2-C8EF59E60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842" y="4536669"/>
            <a:ext cx="1689549" cy="168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9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Online Certification Tests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457200" indent="-457200">
              <a:buFont typeface="Arial" panose="020B0604020202020204" pitchFamily="34" charset="0"/>
              <a:buChar char="•"/>
            </a:pPr>
            <a:r>
              <a:rPr lang="en-US" sz="4400" b="0" dirty="0">
                <a:solidFill>
                  <a:schemeClr val="tx1"/>
                </a:solidFill>
                <a:latin typeface="+mn-lt"/>
              </a:rPr>
              <a:t>Pearson has been providing online-proctored testing exams.</a:t>
            </a:r>
          </a:p>
          <a:p>
            <a:pPr marL="457200" indent="-457200">
              <a:buFont typeface="Arial" panose="020B0604020202020204" pitchFamily="34" charset="0"/>
              <a:buChar char="•"/>
            </a:pPr>
            <a:r>
              <a:rPr lang="en-US" sz="4400" b="0" dirty="0">
                <a:solidFill>
                  <a:schemeClr val="tx1"/>
                </a:solidFill>
                <a:latin typeface="+mn-lt"/>
              </a:rPr>
              <a:t>Security is serious, unforgiving.</a:t>
            </a:r>
          </a:p>
          <a:p>
            <a:endParaRPr lang="en-US" sz="4400" b="0" dirty="0">
              <a:solidFill>
                <a:schemeClr val="tx1"/>
              </a:solidFill>
              <a:latin typeface="+mn-lt"/>
            </a:endParaRPr>
          </a:p>
        </p:txBody>
      </p:sp>
    </p:spTree>
    <p:extLst>
      <p:ext uri="{BB962C8B-B14F-4D97-AF65-F5344CB8AC3E}">
        <p14:creationId xmlns:p14="http://schemas.microsoft.com/office/powerpoint/2010/main" val="152577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Microsoft.com showing the &quot;skills measured of the exam&quot;">
            <a:extLst>
              <a:ext uri="{FF2B5EF4-FFF2-40B4-BE49-F238E27FC236}">
                <a16:creationId xmlns:a16="http://schemas.microsoft.com/office/drawing/2014/main" id="{DFC20130-A9DE-4D67-8471-8481CCE1715A}"/>
              </a:ext>
            </a:extLst>
          </p:cNvPr>
          <p:cNvPicPr>
            <a:picLocks noChangeAspect="1"/>
          </p:cNvPicPr>
          <p:nvPr/>
        </p:nvPicPr>
        <p:blipFill>
          <a:blip r:embed="rId3"/>
          <a:stretch>
            <a:fillRect/>
          </a:stretch>
        </p:blipFill>
        <p:spPr>
          <a:xfrm>
            <a:off x="5294971" y="1303348"/>
            <a:ext cx="9455570" cy="5490331"/>
          </a:xfrm>
          <a:prstGeom prst="rect">
            <a:avLst/>
          </a:prstGeom>
        </p:spPr>
      </p:pic>
      <p:sp>
        <p:nvSpPr>
          <p:cNvPr id="2" name="Title 1"/>
          <p:cNvSpPr>
            <a:spLocks noGrp="1"/>
          </p:cNvSpPr>
          <p:nvPr>
            <p:ph type="title"/>
          </p:nvPr>
        </p:nvSpPr>
        <p:spPr/>
        <p:txBody>
          <a:bodyPr/>
          <a:lstStyle/>
          <a:p>
            <a:r>
              <a:rPr lang="en-US" dirty="0"/>
              <a:t>So What Is On a Cert Exam?</a:t>
            </a:r>
          </a:p>
        </p:txBody>
      </p:sp>
      <p:sp>
        <p:nvSpPr>
          <p:cNvPr id="5" name="TextBox 4"/>
          <p:cNvSpPr txBox="1"/>
          <p:nvPr/>
        </p:nvSpPr>
        <p:spPr>
          <a:xfrm>
            <a:off x="247749" y="1023240"/>
            <a:ext cx="5189489" cy="5509200"/>
          </a:xfrm>
          <a:prstGeom prst="rect">
            <a:avLst/>
          </a:prstGeom>
          <a:noFill/>
        </p:spPr>
        <p:txBody>
          <a:bodyPr wrap="square" rtlCol="0">
            <a:spAutoFit/>
          </a:bodyPr>
          <a:lstStyle/>
          <a:p>
            <a:r>
              <a:rPr lang="en-US" sz="3200" dirty="0"/>
              <a:t>Straight from Microsoft.com, this is the “Skills Measured” section, this is the “domain”.</a:t>
            </a:r>
          </a:p>
          <a:p>
            <a:endParaRPr lang="en-US" sz="3200" dirty="0"/>
          </a:p>
          <a:p>
            <a:r>
              <a:rPr lang="en-US" sz="3200" dirty="0"/>
              <a:t>The “domain” is determined by a group of SMEs before item writing begins, validated by real-life experience.</a:t>
            </a:r>
          </a:p>
          <a:p>
            <a:endParaRPr lang="en-US" sz="3200" dirty="0"/>
          </a:p>
          <a:p>
            <a:r>
              <a:rPr lang="en-US" sz="3200" dirty="0"/>
              <a:t>The “domain” tells the item writer what write about.</a:t>
            </a:r>
          </a:p>
        </p:txBody>
      </p:sp>
      <p:sp>
        <p:nvSpPr>
          <p:cNvPr id="3" name="Oval 2">
            <a:extLst>
              <a:ext uri="{C183D7F6-B498-43B3-948B-1728B52AA6E4}">
                <adec:decorative xmlns:adec="http://schemas.microsoft.com/office/drawing/2017/decorative" val="1"/>
              </a:ext>
            </a:extLst>
          </p:cNvPr>
          <p:cNvSpPr/>
          <p:nvPr/>
        </p:nvSpPr>
        <p:spPr>
          <a:xfrm>
            <a:off x="4982022" y="911242"/>
            <a:ext cx="3240636" cy="313727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472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F890-302E-5E42-91DB-AFE6C85C5868}"/>
              </a:ext>
            </a:extLst>
          </p:cNvPr>
          <p:cNvSpPr>
            <a:spLocks noGrp="1"/>
          </p:cNvSpPr>
          <p:nvPr>
            <p:ph type="title"/>
          </p:nvPr>
        </p:nvSpPr>
        <p:spPr>
          <a:xfrm>
            <a:off x="224476" y="3429001"/>
            <a:ext cx="4327793" cy="1538049"/>
          </a:xfrm>
        </p:spPr>
        <p:txBody>
          <a:bodyPr anchor="t"/>
          <a:lstStyle/>
          <a:p>
            <a:pPr>
              <a:lnSpc>
                <a:spcPct val="90000"/>
              </a:lnSpc>
            </a:pPr>
            <a:r>
              <a:rPr lang="en-US" sz="5867" dirty="0"/>
              <a:t>Explore your PASS community</a:t>
            </a:r>
          </a:p>
        </p:txBody>
      </p:sp>
      <p:pic>
        <p:nvPicPr>
          <p:cNvPr id="7" name="Picture 6">
            <a:extLst>
              <a:ext uri="{FF2B5EF4-FFF2-40B4-BE49-F238E27FC236}">
                <a16:creationId xmlns:a16="http://schemas.microsoft.com/office/drawing/2014/main" id="{6113F6BF-0D9B-6941-B462-8655A135E3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3674" y="2205284"/>
            <a:ext cx="1655893" cy="1655893"/>
          </a:xfrm>
          <a:prstGeom prst="rect">
            <a:avLst/>
          </a:prstGeom>
        </p:spPr>
      </p:pic>
      <p:pic>
        <p:nvPicPr>
          <p:cNvPr id="11" name="Picture 10">
            <a:extLst>
              <a:ext uri="{FF2B5EF4-FFF2-40B4-BE49-F238E27FC236}">
                <a16:creationId xmlns:a16="http://schemas.microsoft.com/office/drawing/2014/main" id="{920E8CAE-78C9-1949-A87D-878E342A72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6243" y="4448798"/>
            <a:ext cx="1655893" cy="1655893"/>
          </a:xfrm>
          <a:prstGeom prst="rect">
            <a:avLst/>
          </a:prstGeom>
        </p:spPr>
      </p:pic>
      <p:pic>
        <p:nvPicPr>
          <p:cNvPr id="12" name="Picture 11">
            <a:extLst>
              <a:ext uri="{FF2B5EF4-FFF2-40B4-BE49-F238E27FC236}">
                <a16:creationId xmlns:a16="http://schemas.microsoft.com/office/drawing/2014/main" id="{F5EBD081-1F08-394E-86A5-893F8C3779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77297" y="4855471"/>
            <a:ext cx="1029640" cy="936036"/>
          </a:xfrm>
          <a:prstGeom prst="rect">
            <a:avLst/>
          </a:prstGeom>
        </p:spPr>
      </p:pic>
      <p:sp>
        <p:nvSpPr>
          <p:cNvPr id="13" name="Rectangle 12">
            <a:hlinkClick r:id="rId5"/>
            <a:extLst>
              <a:ext uri="{FF2B5EF4-FFF2-40B4-BE49-F238E27FC236}">
                <a16:creationId xmlns:a16="http://schemas.microsoft.com/office/drawing/2014/main" id="{7FFA58E1-AFAE-6E41-A7A4-3134640BD42F}"/>
              </a:ext>
            </a:extLst>
          </p:cNvPr>
          <p:cNvSpPr/>
          <p:nvPr/>
        </p:nvSpPr>
        <p:spPr>
          <a:xfrm>
            <a:off x="4920532" y="3670977"/>
            <a:ext cx="191223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Free online webinar events </a:t>
            </a:r>
          </a:p>
        </p:txBody>
      </p:sp>
      <p:sp>
        <p:nvSpPr>
          <p:cNvPr id="14" name="Rectangle 13">
            <a:hlinkClick r:id="rId6"/>
            <a:extLst>
              <a:ext uri="{FF2B5EF4-FFF2-40B4-BE49-F238E27FC236}">
                <a16:creationId xmlns:a16="http://schemas.microsoft.com/office/drawing/2014/main" id="{9EB3BE4C-4D6B-9043-B9AF-4F9F2E426BC4}"/>
              </a:ext>
            </a:extLst>
          </p:cNvPr>
          <p:cNvSpPr/>
          <p:nvPr/>
        </p:nvSpPr>
        <p:spPr>
          <a:xfrm>
            <a:off x="9120527" y="3670977"/>
            <a:ext cx="2344748"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Connect with the global data community</a:t>
            </a:r>
          </a:p>
        </p:txBody>
      </p:sp>
      <p:sp>
        <p:nvSpPr>
          <p:cNvPr id="15" name="Rectangle 14">
            <a:hlinkClick r:id="rId7"/>
            <a:extLst>
              <a:ext uri="{FF2B5EF4-FFF2-40B4-BE49-F238E27FC236}">
                <a16:creationId xmlns:a16="http://schemas.microsoft.com/office/drawing/2014/main" id="{B2C81291-D94F-3142-B6F3-5BE4EB2131A6}"/>
              </a:ext>
            </a:extLst>
          </p:cNvPr>
          <p:cNvSpPr/>
          <p:nvPr/>
        </p:nvSpPr>
        <p:spPr>
          <a:xfrm>
            <a:off x="7107901" y="3670977"/>
            <a:ext cx="207853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a:solidFill>
                  <a:srgbClr val="000000"/>
                </a:solidFill>
                <a:latin typeface="Segoe UI"/>
                <a:cs typeface="Segoe UI Semibold" panose="020B0502040204020203" pitchFamily="34" charset="0"/>
              </a:rPr>
              <a:t>Local user groups around the world</a:t>
            </a:r>
            <a:endParaRPr lang="en-US" sz="1600" dirty="0">
              <a:solidFill>
                <a:srgbClr val="000000"/>
              </a:solidFill>
              <a:latin typeface="Segoe UI"/>
              <a:cs typeface="Segoe UI Semibold" panose="020B0502040204020203" pitchFamily="34" charset="0"/>
            </a:endParaRPr>
          </a:p>
        </p:txBody>
      </p:sp>
      <p:sp>
        <p:nvSpPr>
          <p:cNvPr id="16" name="Rectangle 15">
            <a:hlinkClick r:id="rId8"/>
            <a:extLst>
              <a:ext uri="{FF2B5EF4-FFF2-40B4-BE49-F238E27FC236}">
                <a16:creationId xmlns:a16="http://schemas.microsoft.com/office/drawing/2014/main" id="{D5D65FB3-C04C-A546-A913-C0814BC10F5A}"/>
              </a:ext>
            </a:extLst>
          </p:cNvPr>
          <p:cNvSpPr/>
          <p:nvPr/>
        </p:nvSpPr>
        <p:spPr>
          <a:xfrm>
            <a:off x="4920907" y="6058578"/>
            <a:ext cx="208656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Online special interest user groups </a:t>
            </a:r>
          </a:p>
        </p:txBody>
      </p:sp>
      <p:sp>
        <p:nvSpPr>
          <p:cNvPr id="17" name="Rectangle 16">
            <a:hlinkClick r:id="rId7"/>
            <a:extLst>
              <a:ext uri="{FF2B5EF4-FFF2-40B4-BE49-F238E27FC236}">
                <a16:creationId xmlns:a16="http://schemas.microsoft.com/office/drawing/2014/main" id="{23241561-83A2-804A-8F0C-A676064DBABC}"/>
              </a:ext>
            </a:extLst>
          </p:cNvPr>
          <p:cNvSpPr/>
          <p:nvPr/>
        </p:nvSpPr>
        <p:spPr>
          <a:xfrm>
            <a:off x="7007473" y="6058578"/>
            <a:ext cx="243292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Learning on-demand and delivered to you</a:t>
            </a:r>
          </a:p>
        </p:txBody>
      </p:sp>
      <p:sp>
        <p:nvSpPr>
          <p:cNvPr id="18" name="Rectangle 17">
            <a:hlinkClick r:id="rId7"/>
            <a:extLst>
              <a:ext uri="{FF2B5EF4-FFF2-40B4-BE49-F238E27FC236}">
                <a16:creationId xmlns:a16="http://schemas.microsoft.com/office/drawing/2014/main" id="{DC862C0E-3CC0-9240-859B-88B83A2A551D}"/>
              </a:ext>
            </a:extLst>
          </p:cNvPr>
          <p:cNvSpPr/>
          <p:nvPr/>
        </p:nvSpPr>
        <p:spPr>
          <a:xfrm>
            <a:off x="9440394" y="6058578"/>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Get involved</a:t>
            </a:r>
          </a:p>
        </p:txBody>
      </p:sp>
      <p:cxnSp>
        <p:nvCxnSpPr>
          <p:cNvPr id="19" name="Straight Connector 18">
            <a:extLst>
              <a:ext uri="{FF2B5EF4-FFF2-40B4-BE49-F238E27FC236}">
                <a16:creationId xmlns:a16="http://schemas.microsoft.com/office/drawing/2014/main" id="{5A5C2C79-0343-7C4A-A0CF-31E4444953B1}"/>
              </a:ext>
            </a:extLst>
          </p:cNvPr>
          <p:cNvCxnSpPr>
            <a:cxnSpLocks/>
          </p:cNvCxnSpPr>
          <p:nvPr/>
        </p:nvCxnSpPr>
        <p:spPr>
          <a:xfrm flipH="1">
            <a:off x="5236973" y="4448797"/>
            <a:ext cx="600417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3A8F4EA-C59F-F343-883B-AF111B8F396F}"/>
              </a:ext>
            </a:extLst>
          </p:cNvPr>
          <p:cNvPicPr>
            <a:picLocks noChangeAspect="1"/>
          </p:cNvPicPr>
          <p:nvPr/>
        </p:nvPicPr>
        <p:blipFill rotWithShape="1">
          <a:blip r:embed="rId9">
            <a:alphaModFix/>
          </a:blip>
          <a:srcRect l="10860" t="13663"/>
          <a:stretch/>
        </p:blipFill>
        <p:spPr>
          <a:xfrm>
            <a:off x="0" y="1"/>
            <a:ext cx="2901597" cy="2810359"/>
          </a:xfrm>
          <a:prstGeom prst="rect">
            <a:avLst/>
          </a:prstGeom>
        </p:spPr>
      </p:pic>
      <p:pic>
        <p:nvPicPr>
          <p:cNvPr id="22" name="Picture 21">
            <a:extLst>
              <a:ext uri="{FF2B5EF4-FFF2-40B4-BE49-F238E27FC236}">
                <a16:creationId xmlns:a16="http://schemas.microsoft.com/office/drawing/2014/main" id="{FB36441A-5B13-DA4D-B288-3616ECEDEC4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542079" y="2205284"/>
            <a:ext cx="1498789" cy="1498789"/>
          </a:xfrm>
          <a:prstGeom prst="rect">
            <a:avLst/>
          </a:prstGeom>
        </p:spPr>
      </p:pic>
      <p:sp>
        <p:nvSpPr>
          <p:cNvPr id="26" name="TextBox 25">
            <a:extLst>
              <a:ext uri="{FF2B5EF4-FFF2-40B4-BE49-F238E27FC236}">
                <a16:creationId xmlns:a16="http://schemas.microsoft.com/office/drawing/2014/main" id="{43403638-AB44-014B-901A-3B8B915D0147}"/>
              </a:ext>
            </a:extLst>
          </p:cNvPr>
          <p:cNvSpPr txBox="1"/>
          <p:nvPr/>
        </p:nvSpPr>
        <p:spPr>
          <a:xfrm>
            <a:off x="4467498" y="637787"/>
            <a:ext cx="7454420" cy="1323632"/>
          </a:xfrm>
          <a:prstGeom prst="rect">
            <a:avLst/>
          </a:prstGeom>
          <a:noFill/>
        </p:spPr>
        <p:txBody>
          <a:bodyPr wrap="square" rtlCol="0">
            <a:spAutoFit/>
          </a:bodyPr>
          <a:lstStyle/>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Own your career with interactive learning built by community and guided by data experts.</a:t>
            </a:r>
          </a:p>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Get involved. Get ahead.</a:t>
            </a:r>
          </a:p>
        </p:txBody>
      </p:sp>
      <p:grpSp>
        <p:nvGrpSpPr>
          <p:cNvPr id="4" name="Group 3">
            <a:extLst>
              <a:ext uri="{FF2B5EF4-FFF2-40B4-BE49-F238E27FC236}">
                <a16:creationId xmlns:a16="http://schemas.microsoft.com/office/drawing/2014/main" id="{2D4F8B09-BE97-4528-9349-1A9258974DB0}"/>
              </a:ext>
            </a:extLst>
          </p:cNvPr>
          <p:cNvGrpSpPr/>
          <p:nvPr/>
        </p:nvGrpSpPr>
        <p:grpSpPr>
          <a:xfrm>
            <a:off x="7072982" y="5311985"/>
            <a:ext cx="2086565" cy="587295"/>
            <a:chOff x="5486576" y="3693211"/>
            <a:chExt cx="1564924" cy="440471"/>
          </a:xfrm>
        </p:grpSpPr>
        <p:pic>
          <p:nvPicPr>
            <p:cNvPr id="21" name="Picture 20">
              <a:extLst>
                <a:ext uri="{FF2B5EF4-FFF2-40B4-BE49-F238E27FC236}">
                  <a16:creationId xmlns:a16="http://schemas.microsoft.com/office/drawing/2014/main" id="{B93431F2-F8FE-4A4E-8A2A-E968BE4E875C}"/>
                </a:ext>
              </a:extLst>
            </p:cNvPr>
            <p:cNvPicPr>
              <a:picLocks noChangeAspect="1"/>
            </p:cNvPicPr>
            <p:nvPr/>
          </p:nvPicPr>
          <p:blipFill>
            <a:blip r:embed="rId11"/>
            <a:stretch>
              <a:fillRect/>
            </a:stretch>
          </p:blipFill>
          <p:spPr>
            <a:xfrm>
              <a:off x="5486576" y="3693211"/>
              <a:ext cx="1564924" cy="384982"/>
            </a:xfrm>
            <a:prstGeom prst="rect">
              <a:avLst/>
            </a:prstGeom>
          </p:spPr>
        </p:pic>
        <p:pic>
          <p:nvPicPr>
            <p:cNvPr id="23" name="Picture 22">
              <a:extLst>
                <a:ext uri="{FF2B5EF4-FFF2-40B4-BE49-F238E27FC236}">
                  <a16:creationId xmlns:a16="http://schemas.microsoft.com/office/drawing/2014/main" id="{E3BDF172-0880-482D-9F3A-50FEB5D0F718}"/>
                </a:ext>
              </a:extLst>
            </p:cNvPr>
            <p:cNvPicPr>
              <a:picLocks noChangeAspect="1"/>
            </p:cNvPicPr>
            <p:nvPr/>
          </p:nvPicPr>
          <p:blipFill rotWithShape="1">
            <a:blip r:embed="rId12"/>
            <a:srcRect l="47616" t="1" b="24563"/>
            <a:stretch/>
          </p:blipFill>
          <p:spPr>
            <a:xfrm>
              <a:off x="6179156" y="3928833"/>
              <a:ext cx="719453" cy="204849"/>
            </a:xfrm>
            <a:prstGeom prst="rect">
              <a:avLst/>
            </a:prstGeom>
          </p:spPr>
        </p:pic>
      </p:grpSp>
      <p:pic>
        <p:nvPicPr>
          <p:cNvPr id="24" name="Picture 23">
            <a:extLst>
              <a:ext uri="{FF2B5EF4-FFF2-40B4-BE49-F238E27FC236}">
                <a16:creationId xmlns:a16="http://schemas.microsoft.com/office/drawing/2014/main" id="{B0A1D42F-75B9-45E4-ACA4-ED1EC30CB99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74952" y="2157143"/>
            <a:ext cx="1510883" cy="1510883"/>
          </a:xfrm>
          <a:prstGeom prst="rect">
            <a:avLst/>
          </a:prstGeom>
        </p:spPr>
      </p:pic>
      <p:grpSp>
        <p:nvGrpSpPr>
          <p:cNvPr id="3" name="Group 2">
            <a:extLst>
              <a:ext uri="{FF2B5EF4-FFF2-40B4-BE49-F238E27FC236}">
                <a16:creationId xmlns:a16="http://schemas.microsoft.com/office/drawing/2014/main" id="{094444D3-65AA-46F3-873F-A8B227D3A649}"/>
              </a:ext>
            </a:extLst>
          </p:cNvPr>
          <p:cNvGrpSpPr/>
          <p:nvPr/>
        </p:nvGrpSpPr>
        <p:grpSpPr>
          <a:xfrm>
            <a:off x="7561610" y="4762965"/>
            <a:ext cx="1271089" cy="457870"/>
            <a:chOff x="5522708" y="4176246"/>
            <a:chExt cx="1105467" cy="386116"/>
          </a:xfrm>
        </p:grpSpPr>
        <p:pic>
          <p:nvPicPr>
            <p:cNvPr id="25" name="Picture 24">
              <a:extLst>
                <a:ext uri="{FF2B5EF4-FFF2-40B4-BE49-F238E27FC236}">
                  <a16:creationId xmlns:a16="http://schemas.microsoft.com/office/drawing/2014/main" id="{DBB39A4A-7B6D-4290-B5D2-4D4F4643C0FD}"/>
                </a:ext>
              </a:extLst>
            </p:cNvPr>
            <p:cNvPicPr>
              <a:picLocks noChangeAspect="1"/>
            </p:cNvPicPr>
            <p:nvPr/>
          </p:nvPicPr>
          <p:blipFill>
            <a:blip r:embed="rId14"/>
            <a:stretch>
              <a:fillRect/>
            </a:stretch>
          </p:blipFill>
          <p:spPr>
            <a:xfrm>
              <a:off x="5522708" y="4176246"/>
              <a:ext cx="772230" cy="386116"/>
            </a:xfrm>
            <a:prstGeom prst="rect">
              <a:avLst/>
            </a:prstGeom>
          </p:spPr>
        </p:pic>
        <p:sp>
          <p:nvSpPr>
            <p:cNvPr id="27" name="TextBox 26">
              <a:extLst>
                <a:ext uri="{FF2B5EF4-FFF2-40B4-BE49-F238E27FC236}">
                  <a16:creationId xmlns:a16="http://schemas.microsoft.com/office/drawing/2014/main" id="{074D6C87-C83C-4FB5-937B-2B6650AD51D0}"/>
                </a:ext>
              </a:extLst>
            </p:cNvPr>
            <p:cNvSpPr txBox="1"/>
            <p:nvPr/>
          </p:nvSpPr>
          <p:spPr>
            <a:xfrm>
              <a:off x="6165992" y="4222972"/>
              <a:ext cx="462183" cy="285499"/>
            </a:xfrm>
            <a:prstGeom prst="rect">
              <a:avLst/>
            </a:prstGeom>
            <a:noFill/>
          </p:spPr>
          <p:txBody>
            <a:bodyPr wrap="none" rtlCol="0">
              <a:spAutoFit/>
            </a:bodyPr>
            <a:lstStyle/>
            <a:p>
              <a:pPr defTabSz="1219170"/>
              <a:r>
                <a:rPr lang="en-US" sz="1600" dirty="0">
                  <a:solidFill>
                    <a:srgbClr val="5D6568"/>
                  </a:solidFill>
                  <a:latin typeface="Segoe UI Semilight" panose="020B0402040204020203" pitchFamily="34" charset="0"/>
                  <a:cs typeface="Segoe UI Semilight" panose="020B0402040204020203" pitchFamily="34" charset="0"/>
                </a:rPr>
                <a:t>.org</a:t>
              </a:r>
            </a:p>
          </p:txBody>
        </p:sp>
      </p:grpSp>
    </p:spTree>
    <p:extLst>
      <p:ext uri="{BB962C8B-B14F-4D97-AF65-F5344CB8AC3E}">
        <p14:creationId xmlns:p14="http://schemas.microsoft.com/office/powerpoint/2010/main" val="2468998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lvl="1"/>
            <a:r>
              <a:rPr lang="en-US" sz="4000" dirty="0"/>
              <a:t>If you have an exam training book, </a:t>
            </a:r>
            <a:br>
              <a:rPr lang="en-US" sz="4000" dirty="0"/>
            </a:br>
            <a:r>
              <a:rPr lang="en-US" sz="4000" dirty="0"/>
              <a:t>take its practice exam or chapter review</a:t>
            </a:r>
          </a:p>
          <a:p>
            <a:pPr lvl="1"/>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fontScale="92500"/>
          </a:bodyPr>
          <a:lstStyle/>
          <a:p>
            <a:r>
              <a:rPr lang="en-US" sz="4400" dirty="0"/>
              <a:t>Study by doing.</a:t>
            </a:r>
          </a:p>
          <a:p>
            <a:pPr lvl="1"/>
            <a:r>
              <a:rPr lang="en-US" sz="4000" dirty="0"/>
              <a:t>This requires a lab environment at home or work where you can build, break/fix, and learn.</a:t>
            </a:r>
          </a:p>
          <a:p>
            <a:pPr lvl="1"/>
            <a:r>
              <a:rPr lang="en-US" sz="4000" dirty="0"/>
              <a:t>Don’t have a test lab? Build one, it’s educational.</a:t>
            </a:r>
          </a:p>
          <a:p>
            <a:pPr lvl="1"/>
            <a:r>
              <a:rPr lang="en-US" sz="4000" dirty="0"/>
              <a:t>Invest significant time in your career.</a:t>
            </a:r>
          </a:p>
          <a:p>
            <a:pPr lvl="1"/>
            <a:r>
              <a:rPr lang="en-US" sz="4000" dirty="0"/>
              <a:t>Have a lab environment installed on your work/home PCs, or use Azure. (Free credits out there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92500" lnSpcReduction="10000"/>
          </a:bodyPr>
          <a:lstStyle/>
          <a:p>
            <a:r>
              <a:rPr lang="en-US" sz="4000" dirty="0"/>
              <a:t>The exam questions are highly situational.</a:t>
            </a:r>
          </a:p>
          <a:p>
            <a:r>
              <a:rPr lang="en-US" sz="4000" dirty="0"/>
              <a:t>So instead of asking "What is the difference between x and y?" </a:t>
            </a:r>
          </a:p>
          <a:p>
            <a:r>
              <a:rPr lang="en-US" sz="4000" dirty="0"/>
              <a:t>The question will be:</a:t>
            </a:r>
            <a:br>
              <a:rPr lang="en-US" sz="4000" dirty="0"/>
            </a:br>
            <a:br>
              <a:rPr lang="en-US" sz="4000" dirty="0"/>
            </a:br>
            <a:r>
              <a:rPr lang="en-US" sz="4000" dirty="0"/>
              <a:t>You are doing this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Solutions Providers, Not Exam Takers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5400" b="0" dirty="0">
                <a:solidFill>
                  <a:schemeClr val="tx1"/>
                </a:solidFill>
                <a:latin typeface="+mn-lt"/>
              </a:rPr>
              <a:t>Emphasis on </a:t>
            </a:r>
            <a:r>
              <a:rPr lang="en-US" sz="5400" b="0" u="sng" dirty="0">
                <a:solidFill>
                  <a:schemeClr val="tx1"/>
                </a:solidFill>
                <a:latin typeface="+mn-lt"/>
              </a:rPr>
              <a:t>broad solutions skillsets </a:t>
            </a:r>
            <a:r>
              <a:rPr lang="en-US" sz="5400" b="0" dirty="0">
                <a:solidFill>
                  <a:schemeClr val="tx1"/>
                </a:solidFill>
                <a:latin typeface="+mn-lt"/>
              </a:rPr>
              <a:t>for major certs.</a:t>
            </a:r>
          </a:p>
          <a:p>
            <a:r>
              <a:rPr lang="en-US" sz="5400" b="0" dirty="0">
                <a:solidFill>
                  <a:schemeClr val="tx1"/>
                </a:solidFill>
                <a:latin typeface="+mn-lt"/>
              </a:rPr>
              <a:t>Exams are created by SME’s.</a:t>
            </a:r>
          </a:p>
          <a:p>
            <a:endParaRPr lang="en-US" sz="5400" b="0" dirty="0">
              <a:solidFill>
                <a:schemeClr val="tx1"/>
              </a:solidFill>
              <a:latin typeface="+mn-lt"/>
            </a:endParaRPr>
          </a:p>
        </p:txBody>
      </p:sp>
    </p:spTree>
    <p:extLst>
      <p:ext uri="{BB962C8B-B14F-4D97-AF65-F5344CB8AC3E}">
        <p14:creationId xmlns:p14="http://schemas.microsoft.com/office/powerpoint/2010/main" val="320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p:txBody>
          <a:bodyPr/>
          <a:lstStyle/>
          <a:p>
            <a:r>
              <a:rPr lang="en-US" dirty="0"/>
              <a:t>Missed PASS Summit 2019?</a:t>
            </a:r>
          </a:p>
        </p:txBody>
      </p:sp>
      <p:sp>
        <p:nvSpPr>
          <p:cNvPr id="3" name="Text Placeholder 2">
            <a:extLst>
              <a:ext uri="{FF2B5EF4-FFF2-40B4-BE49-F238E27FC236}">
                <a16:creationId xmlns:a16="http://schemas.microsoft.com/office/drawing/2014/main" id="{C6AE1106-C798-4AE1-81C0-82260F489037}"/>
              </a:ext>
            </a:extLst>
          </p:cNvPr>
          <p:cNvSpPr>
            <a:spLocks noGrp="1"/>
          </p:cNvSpPr>
          <p:nvPr>
            <p:ph type="body" sz="quarter" idx="10"/>
          </p:nvPr>
        </p:nvSpPr>
        <p:spPr>
          <a:xfrm>
            <a:off x="441859" y="2022743"/>
            <a:ext cx="11308283" cy="520700"/>
          </a:xfrm>
        </p:spPr>
        <p:txBody>
          <a:bodyPr/>
          <a:lstStyle/>
          <a:p>
            <a:r>
              <a:rPr lang="en-US" sz="4267" dirty="0"/>
              <a:t>Get the Recordings</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441859" y="3083961"/>
            <a:ext cx="7115923" cy="2907536"/>
          </a:xfrm>
        </p:spPr>
        <p:txBody>
          <a:bodyPr/>
          <a:lstStyle/>
          <a:p>
            <a:r>
              <a:rPr lang="en-US" dirty="0"/>
              <a:t>Download all PASS Summit sessions on Data Management</a:t>
            </a:r>
            <a:r>
              <a:rPr lang="en-US"/>
              <a:t>, Analytics, </a:t>
            </a:r>
            <a:r>
              <a:rPr lang="en-US" dirty="0"/>
              <a:t>or Architecture for only $399 USD</a:t>
            </a:r>
          </a:p>
          <a:p>
            <a:endParaRPr lang="en-US" dirty="0"/>
          </a:p>
          <a:p>
            <a:r>
              <a:rPr lang="en-US" dirty="0"/>
              <a:t>More options available at </a:t>
            </a:r>
            <a:r>
              <a:rPr lang="en-US" sz="3733" b="1" dirty="0"/>
              <a:t>PASSstuff.com</a:t>
            </a:r>
          </a:p>
          <a:p>
            <a:endParaRPr lang="en-US" dirty="0"/>
          </a:p>
        </p:txBody>
      </p:sp>
      <p:pic>
        <p:nvPicPr>
          <p:cNvPr id="16" name="Picture 15">
            <a:extLst>
              <a:ext uri="{FF2B5EF4-FFF2-40B4-BE49-F238E27FC236}">
                <a16:creationId xmlns:a16="http://schemas.microsoft.com/office/drawing/2014/main" id="{39999558-C0CF-437D-BB58-E1E6AC3B733E}"/>
              </a:ext>
            </a:extLst>
          </p:cNvPr>
          <p:cNvPicPr>
            <a:picLocks noChangeAspect="1"/>
          </p:cNvPicPr>
          <p:nvPr/>
        </p:nvPicPr>
        <p:blipFill rotWithShape="1">
          <a:blip r:embed="rId2">
            <a:extLst>
              <a:ext uri="{28A0092B-C50C-407E-A947-70E740481C1C}">
                <a14:useLocalDpi xmlns:a14="http://schemas.microsoft.com/office/drawing/2010/main" val="0"/>
              </a:ext>
            </a:extLst>
          </a:blip>
          <a:srcRect t="-1" b="972"/>
          <a:stretch/>
        </p:blipFill>
        <p:spPr>
          <a:xfrm>
            <a:off x="7745735" y="2543444"/>
            <a:ext cx="3402773" cy="3369677"/>
          </a:xfrm>
          <a:prstGeom prst="rect">
            <a:avLst/>
          </a:prstGeom>
          <a:ln>
            <a:solidFill>
              <a:schemeClr val="bg1"/>
            </a:solidFill>
          </a:ln>
        </p:spPr>
      </p:pic>
    </p:spTree>
    <p:extLst>
      <p:ext uri="{BB962C8B-B14F-4D97-AF65-F5344CB8AC3E}">
        <p14:creationId xmlns:p14="http://schemas.microsoft.com/office/powerpoint/2010/main" val="38893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the Wrong Answers Is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39</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40</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41</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42</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2" y="4790023"/>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2" y="520344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social media platform must be persistent online forever. The grandmother of the CEO must not be aware of the platform. The platform must not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78304" y="488704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187418"/>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3053140" y="2983531"/>
            <a:ext cx="399326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827907" y="3457560"/>
            <a:ext cx="336364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037409" y="2474925"/>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275453" y="55008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5730843" y="609325"/>
            <a:ext cx="6461157" cy="58869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551552" y="1988539"/>
            <a:ext cx="4987648" cy="3994237"/>
          </a:xfrm>
        </p:spPr>
        <p:txBody>
          <a:bodyPr/>
          <a:lstStyle/>
          <a:p>
            <a:r>
              <a:rPr lang="en-US" sz="5867" dirty="0"/>
              <a:t>Thank you to our Global  Sponsors and Supporters</a:t>
            </a:r>
          </a:p>
        </p:txBody>
      </p:sp>
      <p:grpSp>
        <p:nvGrpSpPr>
          <p:cNvPr id="12" name="Group 11">
            <a:extLst>
              <a:ext uri="{FF2B5EF4-FFF2-40B4-BE49-F238E27FC236}">
                <a16:creationId xmlns:a16="http://schemas.microsoft.com/office/drawing/2014/main" id="{17461DDA-62E9-4998-955E-E68B452BF223}"/>
              </a:ext>
            </a:extLst>
          </p:cNvPr>
          <p:cNvGrpSpPr/>
          <p:nvPr/>
        </p:nvGrpSpPr>
        <p:grpSpPr>
          <a:xfrm>
            <a:off x="6096001" y="894527"/>
            <a:ext cx="4627404" cy="5601791"/>
            <a:chOff x="4559900" y="828282"/>
            <a:chExt cx="3470553" cy="4201343"/>
          </a:xfrm>
        </p:grpSpPr>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00" y="828282"/>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1DD9CA24-5D60-4C70-9AE5-E7C83B94BF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46026" y="1703076"/>
              <a:ext cx="2150078" cy="2755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1466FE-8A1E-43A2-8C8B-41D40FEB7EF6}"/>
                </a:ext>
              </a:extLst>
            </p:cNvPr>
            <p:cNvGrpSpPr/>
            <p:nvPr/>
          </p:nvGrpSpPr>
          <p:grpSpPr>
            <a:xfrm>
              <a:off x="5441587" y="2918785"/>
              <a:ext cx="1758955" cy="2110840"/>
              <a:chOff x="5402702" y="2376242"/>
              <a:chExt cx="1758955" cy="2110840"/>
            </a:xfrm>
          </p:grpSpPr>
          <p:pic>
            <p:nvPicPr>
              <p:cNvPr id="10" name="Picture 9">
                <a:extLst>
                  <a:ext uri="{FF2B5EF4-FFF2-40B4-BE49-F238E27FC236}">
                    <a16:creationId xmlns:a16="http://schemas.microsoft.com/office/drawing/2014/main" id="{64CF7DAB-2BFA-4906-8579-534482BB8A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2629" y="2912533"/>
                <a:ext cx="1147344" cy="314152"/>
              </a:xfrm>
              <a:prstGeom prst="rect">
                <a:avLst/>
              </a:prstGeom>
            </p:spPr>
          </p:pic>
          <p:pic>
            <p:nvPicPr>
              <p:cNvPr id="1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7F604818-48BB-4AC4-B0F4-E6B5FE4181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0473" y="2376242"/>
                <a:ext cx="1681184" cy="181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401" y="4276360"/>
                <a:ext cx="1325800" cy="210722"/>
              </a:xfrm>
              <a:prstGeom prst="rect">
                <a:avLst/>
              </a:prstGeom>
            </p:spPr>
          </p:pic>
          <p:pic>
            <p:nvPicPr>
              <p:cNvPr id="21" name="Picture 20">
                <a:extLst>
                  <a:ext uri="{FF2B5EF4-FFF2-40B4-BE49-F238E27FC236}">
                    <a16:creationId xmlns:a16="http://schemas.microsoft.com/office/drawing/2014/main" id="{A490B0D2-043F-4B2E-BFC3-8F761509C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2702" y="3576933"/>
                <a:ext cx="1727198" cy="344292"/>
              </a:xfrm>
              <a:prstGeom prst="rect">
                <a:avLst/>
              </a:prstGeom>
            </p:spPr>
          </p:pic>
        </p:grpSp>
        <p:pic>
          <p:nvPicPr>
            <p:cNvPr id="7" name="Picture 6" descr="A picture containing drawing&#10;&#10;Description automatically generated">
              <a:extLst>
                <a:ext uri="{FF2B5EF4-FFF2-40B4-BE49-F238E27FC236}">
                  <a16:creationId xmlns:a16="http://schemas.microsoft.com/office/drawing/2014/main" id="{BAD11CFB-FE3A-4A76-9FF3-56F2B929D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8988" y="2085097"/>
              <a:ext cx="2618296" cy="687048"/>
            </a:xfrm>
            <a:prstGeom prst="rect">
              <a:avLst/>
            </a:prstGeom>
          </p:spPr>
        </p:pic>
      </p:grpSp>
    </p:spTree>
    <p:extLst>
      <p:ext uri="{BB962C8B-B14F-4D97-AF65-F5344CB8AC3E}">
        <p14:creationId xmlns:p14="http://schemas.microsoft.com/office/powerpoint/2010/main" val="3616875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99636" y="263755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798653" y="2745781"/>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3810073" y="36275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52</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0" y="339636"/>
            <a:ext cx="12192000" cy="2566241"/>
          </a:xfrm>
        </p:spPr>
        <p:txBody>
          <a:bodyPr anchor="t">
            <a:normAutofit/>
          </a:bodyPr>
          <a:lstStyle/>
          <a:p>
            <a:pPr algn="ctr">
              <a:spcBef>
                <a:spcPts val="600"/>
              </a:spcBef>
              <a:spcAft>
                <a:spcPts val="600"/>
              </a:spcAft>
            </a:pPr>
            <a:r>
              <a:rPr lang="en-US" sz="4000" dirty="0"/>
              <a:t>Thank You to our Global SQLSaturday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4183" y="1483973"/>
            <a:ext cx="4627404" cy="74669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5AFCB54-D0DD-4B05-84AA-4D6CE5BB1604}"/>
              </a:ext>
            </a:extLst>
          </p:cNvPr>
          <p:cNvGrpSpPr/>
          <p:nvPr/>
        </p:nvGrpSpPr>
        <p:grpSpPr>
          <a:xfrm>
            <a:off x="2688126" y="2900430"/>
            <a:ext cx="6599519" cy="3180092"/>
            <a:chOff x="2688126" y="2900429"/>
            <a:chExt cx="6599518" cy="3180092"/>
          </a:xfrm>
        </p:grpSpPr>
        <p:grpSp>
          <p:nvGrpSpPr>
            <p:cNvPr id="9" name="Group 8">
              <a:extLst>
                <a:ext uri="{FF2B5EF4-FFF2-40B4-BE49-F238E27FC236}">
                  <a16:creationId xmlns:a16="http://schemas.microsoft.com/office/drawing/2014/main" id="{C76206D1-04AD-43D8-A5EA-56CD63966D5E}"/>
                </a:ext>
              </a:extLst>
            </p:cNvPr>
            <p:cNvGrpSpPr/>
            <p:nvPr/>
          </p:nvGrpSpPr>
          <p:grpSpPr>
            <a:xfrm>
              <a:off x="2688126" y="2900429"/>
              <a:ext cx="2241579" cy="3128240"/>
              <a:chOff x="2688126" y="2900429"/>
              <a:chExt cx="2241579" cy="3128240"/>
            </a:xfrm>
          </p:grpSpPr>
          <p:pic>
            <p:nvPicPr>
              <p:cNvPr id="6" name="Picture 5">
                <a:extLst>
                  <a:ext uri="{FF2B5EF4-FFF2-40B4-BE49-F238E27FC236}">
                    <a16:creationId xmlns:a16="http://schemas.microsoft.com/office/drawing/2014/main" id="{82334BC9-50B9-2D46-8F8F-BA6FDE6AE6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7017" y="2900429"/>
                <a:ext cx="1783796" cy="488420"/>
              </a:xfrm>
              <a:prstGeom prst="rect">
                <a:avLst/>
              </a:prstGeom>
            </p:spPr>
          </p:pic>
          <p:pic>
            <p:nvPicPr>
              <p:cNvPr id="1036"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514D55DE-709C-49C6-84DF-6AAAA00B20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8126" y="5787268"/>
                <a:ext cx="2241579" cy="241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49894B-EB94-4D76-A1FC-6C61E2B64CBE}"/>
                  </a:ext>
                </a:extLst>
              </p:cNvPr>
              <p:cNvPicPr>
                <a:picLocks noChangeAspect="1"/>
              </p:cNvPicPr>
              <p:nvPr/>
            </p:nvPicPr>
            <p:blipFill>
              <a:blip r:embed="rId5"/>
              <a:stretch>
                <a:fillRect/>
              </a:stretch>
            </p:blipFill>
            <p:spPr>
              <a:xfrm>
                <a:off x="2726370" y="4185322"/>
                <a:ext cx="2165090" cy="682804"/>
              </a:xfrm>
              <a:prstGeom prst="rect">
                <a:avLst/>
              </a:prstGeom>
            </p:spPr>
          </p:pic>
        </p:grpSp>
        <p:grpSp>
          <p:nvGrpSpPr>
            <p:cNvPr id="11" name="Group 10">
              <a:extLst>
                <a:ext uri="{FF2B5EF4-FFF2-40B4-BE49-F238E27FC236}">
                  <a16:creationId xmlns:a16="http://schemas.microsoft.com/office/drawing/2014/main" id="{D0BFF765-6136-4591-AE19-3D3C3695892A}"/>
                </a:ext>
              </a:extLst>
            </p:cNvPr>
            <p:cNvGrpSpPr/>
            <p:nvPr/>
          </p:nvGrpSpPr>
          <p:grpSpPr>
            <a:xfrm>
              <a:off x="6420874" y="2978334"/>
              <a:ext cx="2866770" cy="3102187"/>
              <a:chOff x="6420874" y="2978334"/>
              <a:chExt cx="2866770" cy="3102187"/>
            </a:xfrm>
          </p:grpSpPr>
          <p:pic>
            <p:nvPicPr>
              <p:cNvPr id="8" name="Picture 7">
                <a:extLst>
                  <a:ext uri="{FF2B5EF4-FFF2-40B4-BE49-F238E27FC236}">
                    <a16:creationId xmlns:a16="http://schemas.microsoft.com/office/drawing/2014/main" id="{E5EC7415-000E-C64F-9C86-3A1888B6FFE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3469" y="5543174"/>
                <a:ext cx="2241581" cy="537347"/>
              </a:xfrm>
              <a:prstGeom prst="rect">
                <a:avLst/>
              </a:prstGeom>
            </p:spPr>
          </p:pic>
          <p:pic>
            <p:nvPicPr>
              <p:cNvPr id="1034" name="Picture 10">
                <a:extLst>
                  <a:ext uri="{FF2B5EF4-FFF2-40B4-BE49-F238E27FC236}">
                    <a16:creationId xmlns:a16="http://schemas.microsoft.com/office/drawing/2014/main" id="{A6D22DBF-A179-41EA-A7AB-1FFCC6B727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420874" y="2978334"/>
                <a:ext cx="2866770" cy="367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4536A-5919-4ECD-A8A4-62FD29B63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8003" y="4185322"/>
                <a:ext cx="2532512" cy="506503"/>
              </a:xfrm>
              <a:prstGeom prst="rect">
                <a:avLst/>
              </a:prstGeom>
            </p:spPr>
          </p:pic>
        </p:grpSp>
      </p:grpSp>
    </p:spTree>
    <p:extLst>
      <p:ext uri="{BB962C8B-B14F-4D97-AF65-F5344CB8AC3E}">
        <p14:creationId xmlns:p14="http://schemas.microsoft.com/office/powerpoint/2010/main" val="888342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E11DE4C2-32CE-4AB7-A9BB-2D503D6A0730}"/>
              </a:ext>
            </a:extLst>
          </p:cNvPr>
          <p:cNvSpPr txBox="1">
            <a:spLocks/>
          </p:cNvSpPr>
          <p:nvPr/>
        </p:nvSpPr>
        <p:spPr>
          <a:xfrm>
            <a:off x="692542" y="1419725"/>
            <a:ext cx="7500963" cy="2452881"/>
          </a:xfrm>
          <a:prstGeom prst="rect">
            <a:avLst/>
          </a:prstGeom>
        </p:spPr>
        <p:txBody>
          <a:bodyPr vert="horz" lIns="91436" tIns="45718" rIns="91436" bIns="4571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2887" indent="-362887" defTabSz="967698">
              <a:defRPr/>
            </a:pPr>
            <a:r>
              <a:rPr lang="en-US" dirty="0">
                <a:solidFill>
                  <a:srgbClr val="101820"/>
                </a:solidFill>
                <a:latin typeface="Roboto" panose="02000000000000000000" pitchFamily="2" charset="0"/>
                <a:ea typeface="Roboto" panose="02000000000000000000" pitchFamily="2" charset="0"/>
              </a:rPr>
              <a:t>William D Assaf, MCSE, MVP</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Baton Rouge SQL Server UG board</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Principal Consultant, SQL</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Twitter: @</a:t>
            </a:r>
            <a:r>
              <a:rPr lang="en-US" dirty="0" err="1">
                <a:solidFill>
                  <a:srgbClr val="101820"/>
                </a:solidFill>
                <a:latin typeface="Roboto" panose="02000000000000000000" pitchFamily="2" charset="0"/>
                <a:ea typeface="Roboto" panose="02000000000000000000" pitchFamily="2" charset="0"/>
              </a:rPr>
              <a:t>william_a_dba</a:t>
            </a: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endParaRPr lang="en-US" dirty="0">
              <a:solidFill>
                <a:srgbClr val="101820"/>
              </a:solidFill>
              <a:latin typeface="Roboto" panose="02000000000000000000" pitchFamily="2" charset="0"/>
              <a:ea typeface="Roboto" panose="02000000000000000000" pitchFamily="2" charset="0"/>
            </a:endParaRPr>
          </a:p>
          <a:p>
            <a:pPr marL="0" indent="0" defTabSz="967698">
              <a:buNone/>
              <a:defRPr/>
            </a:pPr>
            <a:endParaRPr lang="en-US" dirty="0">
              <a:solidFill>
                <a:srgbClr val="101820"/>
              </a:solidFill>
              <a:latin typeface="Roboto" panose="02000000000000000000" pitchFamily="2" charset="0"/>
              <a:ea typeface="Roboto" panose="02000000000000000000" pitchFamily="2" charset="0"/>
            </a:endParaRPr>
          </a:p>
        </p:txBody>
      </p:sp>
      <p:sp>
        <p:nvSpPr>
          <p:cNvPr id="13" name="Content Placeholder 2">
            <a:extLst>
              <a:ext uri="{FF2B5EF4-FFF2-40B4-BE49-F238E27FC236}">
                <a16:creationId xmlns:a16="http://schemas.microsoft.com/office/drawing/2014/main" id="{24B438E4-1B63-475B-9264-888BB72F4329}"/>
              </a:ext>
            </a:extLst>
          </p:cNvPr>
          <p:cNvSpPr txBox="1">
            <a:spLocks/>
          </p:cNvSpPr>
          <p:nvPr/>
        </p:nvSpPr>
        <p:spPr>
          <a:xfrm>
            <a:off x="692542" y="4367098"/>
            <a:ext cx="7946132" cy="2899563"/>
          </a:xfrm>
          <a:prstGeom prst="rect">
            <a:avLst/>
          </a:prstGeom>
        </p:spPr>
        <p:txBody>
          <a:bodyPr>
            <a:normAutofit/>
          </a:bodyPr>
          <a:lst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4000" dirty="0"/>
              <a:t>This presentation available at:</a:t>
            </a:r>
          </a:p>
          <a:p>
            <a:pPr marL="0" indent="0" algn="ctr">
              <a:buFont typeface="Wingdings" charset="2"/>
              <a:buNone/>
            </a:pPr>
            <a:r>
              <a:rPr lang="en-US" sz="6600" b="1" dirty="0">
                <a:hlinkClick r:id="rId2"/>
              </a:rPr>
              <a:t>SQLTact.com</a:t>
            </a:r>
            <a:endParaRPr lang="en-US" sz="6600" b="1" dirty="0"/>
          </a:p>
          <a:p>
            <a:endParaRPr lang="en-US" sz="4800" dirty="0"/>
          </a:p>
          <a:p>
            <a:endParaRPr lang="en-US" sz="4800" dirty="0"/>
          </a:p>
        </p:txBody>
      </p:sp>
      <p:pic>
        <p:nvPicPr>
          <p:cNvPr id="14" name="Picture 2" descr="William Assaf">
            <a:extLst>
              <a:ext uri="{FF2B5EF4-FFF2-40B4-BE49-F238E27FC236}">
                <a16:creationId xmlns:a16="http://schemas.microsoft.com/office/drawing/2014/main" id="{F9CF8FD8-7932-4A59-90A0-0BEBF7E46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494" y="256715"/>
            <a:ext cx="3172285" cy="317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4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61059" y="2723573"/>
            <a:ext cx="10839450" cy="3570288"/>
          </a:xfrm>
          <a:prstGeom prst="rect">
            <a:avLst/>
          </a:prstGeom>
        </p:spPr>
        <p:txBody>
          <a:bodyPr/>
          <a:lstStyle/>
          <a:p>
            <a:r>
              <a:rPr lang="en-US" sz="3600" dirty="0">
                <a:solidFill>
                  <a:schemeClr val="accent1"/>
                </a:solidFill>
              </a:rPr>
              <a:t>This event was sponsored by Microsoft</a:t>
            </a:r>
            <a:br>
              <a:rPr lang="en-US" sz="3600" dirty="0">
                <a:solidFill>
                  <a:schemeClr val="accent1"/>
                </a:solidFill>
              </a:rPr>
            </a:br>
            <a:br>
              <a:rPr lang="en-US" sz="3600" dirty="0">
                <a:solidFill>
                  <a:schemeClr val="accent1"/>
                </a:solidFill>
              </a:rPr>
            </a:br>
            <a:br>
              <a:rPr lang="en-US" sz="3600" dirty="0">
                <a:solidFill>
                  <a:schemeClr val="accent1"/>
                </a:solidFill>
              </a:rPr>
            </a:br>
            <a:r>
              <a:rPr lang="en-US" sz="3600" dirty="0">
                <a:solidFill>
                  <a:schemeClr val="accent1"/>
                </a:solidFill>
              </a:rPr>
              <a:t>Learn more about SQL Server 2019 today:</a:t>
            </a:r>
            <a:br>
              <a:rPr lang="en-US" sz="3600" dirty="0">
                <a:solidFill>
                  <a:schemeClr val="accent2"/>
                </a:solidFill>
              </a:rPr>
            </a:br>
            <a:r>
              <a:rPr lang="en-US" sz="3600" dirty="0">
                <a:solidFill>
                  <a:schemeClr val="accent2"/>
                </a:solidFill>
              </a:rPr>
              <a:t>	-Get free training: </a:t>
            </a:r>
            <a:r>
              <a:rPr lang="en-US" sz="3600" dirty="0">
                <a:solidFill>
                  <a:schemeClr val="accent2"/>
                </a:solidFill>
                <a:hlinkClick r:id="rId3"/>
              </a:rPr>
              <a:t>aka.ms/sqlworkshops</a:t>
            </a:r>
            <a:r>
              <a:rPr lang="en-US" sz="3600" dirty="0">
                <a:solidFill>
                  <a:schemeClr val="accent2"/>
                </a:solidFill>
              </a:rPr>
              <a:t> </a:t>
            </a:r>
            <a:br>
              <a:rPr lang="en-US" sz="3600" dirty="0">
                <a:solidFill>
                  <a:schemeClr val="accent2"/>
                </a:solidFill>
              </a:rPr>
            </a:br>
            <a:r>
              <a:rPr lang="en-US" sz="3600" dirty="0">
                <a:solidFill>
                  <a:schemeClr val="accent2"/>
                </a:solidFill>
              </a:rPr>
              <a:t>	-Download the SQL19 eBook: </a:t>
            </a:r>
            <a:r>
              <a:rPr lang="en-US" sz="3600" dirty="0">
                <a:solidFill>
                  <a:schemeClr val="accent2"/>
                </a:solidFill>
                <a:hlinkClick r:id="rId4"/>
              </a:rPr>
              <a:t>aka.ms/sql19_ebook</a:t>
            </a:r>
            <a:endParaRPr lang="en-US" sz="3600" dirty="0">
              <a:solidFill>
                <a:schemeClr val="accent2"/>
              </a:solidFill>
            </a:endParaRPr>
          </a:p>
        </p:txBody>
      </p:sp>
    </p:spTree>
    <p:extLst>
      <p:ext uri="{BB962C8B-B14F-4D97-AF65-F5344CB8AC3E}">
        <p14:creationId xmlns:p14="http://schemas.microsoft.com/office/powerpoint/2010/main" val="112870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68264" y="4629790"/>
            <a:ext cx="8035899" cy="604977"/>
          </a:xfrm>
        </p:spPr>
        <p:txBody>
          <a:bodyPr/>
          <a:lstStyle/>
          <a:p>
            <a:r>
              <a:rPr lang="en-US" sz="2667" dirty="0">
                <a:latin typeface="Roboto" panose="02000000000000000000" pitchFamily="2" charset="0"/>
                <a:ea typeface="Roboto" panose="02000000000000000000" pitchFamily="2" charset="0"/>
              </a:rPr>
              <a:t>Gain exam insights, the best prep strategies, and test-taking strategies from a veteran exam writer</a:t>
            </a:r>
          </a:p>
          <a:p>
            <a:endParaRPr lang="en-US" sz="2667" dirty="0">
              <a:latin typeface="Roboto" panose="02000000000000000000" pitchFamily="2" charset="0"/>
              <a:ea typeface="Roboto" panose="02000000000000000000" pitchFamily="2" charset="0"/>
            </a:endParaRPr>
          </a:p>
        </p:txBody>
      </p:sp>
      <p:sp>
        <p:nvSpPr>
          <p:cNvPr id="3" name="Text Placeholder 2"/>
          <p:cNvSpPr>
            <a:spLocks noGrp="1"/>
          </p:cNvSpPr>
          <p:nvPr>
            <p:ph type="body" sz="quarter" idx="10"/>
          </p:nvPr>
        </p:nvSpPr>
        <p:spPr/>
        <p:txBody>
          <a:bodyPr/>
          <a:lstStyle/>
          <a:p>
            <a:pPr lvl="0"/>
            <a:r>
              <a:rPr lang="en-US" dirty="0">
                <a:latin typeface="Roboto" panose="02000000000000000000" pitchFamily="2" charset="0"/>
                <a:ea typeface="Roboto" panose="02000000000000000000" pitchFamily="2" charset="0"/>
              </a:rPr>
              <a:t>William Assaf, Principal Consultant</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p:txBody>
      </p:sp>
      <p:sp>
        <p:nvSpPr>
          <p:cNvPr id="4" name="Text Placeholder 3"/>
          <p:cNvSpPr>
            <a:spLocks noGrp="1"/>
          </p:cNvSpPr>
          <p:nvPr>
            <p:ph type="body" sz="quarter" idx="11"/>
          </p:nvPr>
        </p:nvSpPr>
        <p:spPr>
          <a:xfrm>
            <a:off x="668106" y="1781910"/>
            <a:ext cx="9008330" cy="1991438"/>
          </a:xfrm>
        </p:spPr>
        <p:txBody>
          <a:bodyPr/>
          <a:lstStyle/>
          <a:p>
            <a:r>
              <a:rPr lang="en-US" dirty="0"/>
              <a:t>Certification Exams Inside Out</a:t>
            </a:r>
          </a:p>
          <a:p>
            <a:r>
              <a:rPr lang="en-US" b="1" dirty="0">
                <a:latin typeface="Roboto" panose="02000000000000000000" pitchFamily="2" charset="0"/>
                <a:ea typeface="Roboto" panose="02000000000000000000" pitchFamily="2" charset="0"/>
              </a:rPr>
              <a:t>Think Like a Certification Exam</a:t>
            </a:r>
          </a:p>
          <a:p>
            <a:endParaRPr lang="en-US" b="1" dirty="0">
              <a:latin typeface="Roboto" panose="02000000000000000000" pitchFamily="2" charset="0"/>
              <a:ea typeface="Roboto" panose="02000000000000000000" pitchFamily="2" charset="0"/>
            </a:endParaRPr>
          </a:p>
          <a:p>
            <a:r>
              <a:rPr lang="en-US" sz="4000" b="1" dirty="0" err="1">
                <a:latin typeface="Roboto" panose="02000000000000000000" pitchFamily="2" charset="0"/>
                <a:ea typeface="Roboto" panose="02000000000000000000" pitchFamily="2" charset="0"/>
              </a:rPr>
              <a:t>SQLSat</a:t>
            </a:r>
            <a:r>
              <a:rPr lang="en-US" sz="4000" b="1" dirty="0">
                <a:latin typeface="Roboto" panose="02000000000000000000" pitchFamily="2" charset="0"/>
                <a:ea typeface="Roboto" panose="02000000000000000000" pitchFamily="2" charset="0"/>
              </a:rPr>
              <a:t> Auckland 2020</a:t>
            </a:r>
            <a:br>
              <a:rPr lang="en-US" sz="4000" b="1" dirty="0">
                <a:latin typeface="Roboto" panose="02000000000000000000" pitchFamily="2" charset="0"/>
                <a:ea typeface="Roboto" panose="02000000000000000000" pitchFamily="2" charset="0"/>
              </a:rPr>
            </a:br>
            <a:r>
              <a:rPr lang="en-US" sz="4000" b="1" dirty="0">
                <a:latin typeface="Roboto" panose="02000000000000000000" pitchFamily="2" charset="0"/>
                <a:ea typeface="Roboto" panose="02000000000000000000" pitchFamily="2" charset="0"/>
              </a:rPr>
              <a:t>#</a:t>
            </a:r>
            <a:r>
              <a:rPr lang="en-US" sz="4000" b="1" dirty="0" err="1">
                <a:latin typeface="Roboto" panose="02000000000000000000" pitchFamily="2" charset="0"/>
                <a:ea typeface="Roboto" panose="02000000000000000000" pitchFamily="2" charset="0"/>
              </a:rPr>
              <a:t>SQLSatAuckland</a:t>
            </a: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MCSE,</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3826</TotalTime>
  <Words>5471</Words>
  <Application>Microsoft Office PowerPoint</Application>
  <PresentationFormat>Widescreen</PresentationFormat>
  <Paragraphs>548</Paragraphs>
  <Slides>56</Slides>
  <Notes>26</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56</vt:i4>
      </vt:variant>
    </vt:vector>
  </HeadingPairs>
  <TitlesOfParts>
    <vt:vector size="77"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Think Like a Certification Exam</vt:lpstr>
      <vt:lpstr>Explore your PASS community</vt:lpstr>
      <vt:lpstr>Missed PASS Summit 2019?</vt:lpstr>
      <vt:lpstr>PowerPoint Presentation</vt:lpstr>
      <vt:lpstr>PowerPoint Presentation</vt:lpstr>
      <vt:lpstr>This event was sponsored by Microsoft   Learn more about SQL Server 2019 today:  -Get free training: aka.ms/sqlworkshops   -Download the SQL19 eBook: aka.ms/sql19_ebook</vt:lpstr>
      <vt:lpstr>PowerPoint Presentation</vt:lpstr>
      <vt:lpstr>William Assaf</vt:lpstr>
      <vt:lpstr>Pop Quiz</vt:lpstr>
      <vt:lpstr>Summary</vt:lpstr>
      <vt:lpstr>Certified Technology Professionals</vt:lpstr>
      <vt:lpstr>What Exams Try to Test</vt:lpstr>
      <vt:lpstr>Guidance for Employers</vt:lpstr>
      <vt:lpstr>Certs and Your Employees</vt:lpstr>
      <vt:lpstr>How to Train an Employee</vt:lpstr>
      <vt:lpstr>Retired Certifications </vt:lpstr>
      <vt:lpstr>Role-based Certifications </vt:lpstr>
      <vt:lpstr>Online Certification Tests</vt:lpstr>
      <vt:lpstr>So What Is On a Cert Exam?</vt:lpstr>
      <vt:lpstr>How To Prepare for Cert Exams</vt:lpstr>
      <vt:lpstr>How To Prepare for Cert Exams</vt:lpstr>
      <vt:lpstr>How To Prepare for Cert Exams</vt:lpstr>
      <vt:lpstr>What Exams Try to Test</vt:lpstr>
      <vt:lpstr>Real Answer Options</vt:lpstr>
      <vt:lpstr>Solutions Providers, Not Exam Takers</vt:lpstr>
      <vt:lpstr>Fun With Grammar</vt:lpstr>
      <vt:lpstr>Fun With Grammar</vt:lpstr>
      <vt:lpstr>“Best Practices”</vt:lpstr>
      <vt:lpstr>Beta Exams</vt:lpstr>
      <vt:lpstr>After the exam is live</vt:lpstr>
      <vt:lpstr>Writing the Wrong Answers Is Difficult</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6</vt:lpstr>
      <vt:lpstr>Helpful Links</vt:lpstr>
      <vt:lpstr>Thank You to our Global SQLSaturday Sponsors</vt:lpstr>
      <vt:lpstr>Support your Local STEM Initiatives</vt:lpstr>
      <vt:lpstr>SQL Server 2017 Inside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159</cp:revision>
  <dcterms:created xsi:type="dcterms:W3CDTF">2015-09-09T01:48:28Z</dcterms:created>
  <dcterms:modified xsi:type="dcterms:W3CDTF">2020-08-07T20:21:16Z</dcterms:modified>
</cp:coreProperties>
</file>